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358efb6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358efb6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c358efb6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c358efb6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c358efb6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c358efb6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c358efb6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c358efb6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c358efb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c358efb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c358efb6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c358efb6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c358efb6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c358efb6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c358efb6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c358efb6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c358efb6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c358efb6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c358efb6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c358efb6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c358efb6e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c358efb6e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c358efb6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c358efb6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c358efb6e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c358efb6e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c358efb6e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c358efb6e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c358efb6e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c358efb6e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c358efb6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c358efb6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c358efb6e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c358efb6e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c358efb6e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c358efb6e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c358efb6e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c358efb6e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c358efb6e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c358efb6e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c358efb6e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c358efb6e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c358efb6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c358efb6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c358efb6e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c358efb6e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c358efb6e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c358efb6e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c358efb6e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c358efb6e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c358efb6e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c358efb6e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c358efb6e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c358efb6e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c358efb6e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c358efb6e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c358efb6e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c358efb6e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c358efb6e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c358efb6e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c358efb6e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c358efb6e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c358efb6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c358efb6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c358efb6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c358efb6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c358efb6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c358efb6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c358efb6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c358efb6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c358efb6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c358efb6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c358efb6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c358efb6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c/sberbank-russian-housing-market/overview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pandas.pydata.org/pandas-docs/version/0.25/" TargetMode="External"/><Relationship Id="rId4" Type="http://schemas.openxmlformats.org/officeDocument/2006/relationships/hyperlink" Target="https://docs.scipy.org/doc/" TargetMode="External"/><Relationship Id="rId5" Type="http://schemas.openxmlformats.org/officeDocument/2006/relationships/hyperlink" Target="https://towardsdatascience.com/" TargetMode="External"/><Relationship Id="rId6" Type="http://schemas.openxmlformats.org/officeDocument/2006/relationships/hyperlink" Target="https://intellipaat.com/blog/roc-curve-in-machine-learning/" TargetMode="External"/><Relationship Id="rId7" Type="http://schemas.openxmlformats.org/officeDocument/2006/relationships/hyperlink" Target="https://www.kaggle.com/c/sberbank-russian-housing-market/" TargetMode="External"/><Relationship Id="rId8" Type="http://schemas.openxmlformats.org/officeDocument/2006/relationships/hyperlink" Target="https://scikit-learn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284600" y="528875"/>
            <a:ext cx="56646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Sberbank Russian housing market Price Prediction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784700" y="44120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BY- SAKSHI KARNAWAT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analysis for target variable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3855225"/>
            <a:ext cx="70389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We can clearly see that there are some noticeable outliers in the target variable.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258561" cy="22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361" y="1460250"/>
            <a:ext cx="4416676" cy="224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131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Cleaning: Handling Missing Values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850500"/>
            <a:ext cx="7038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There were a lot of missing values in the dataset. I checked it using a simple command: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859850"/>
            <a:ext cx="7402127" cy="17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688675"/>
            <a:ext cx="7402126" cy="3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1297500" y="2121025"/>
            <a:ext cx="7038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Next i checked if there were any columns with more than 50% of data missing and removed them as they were uninformative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1297500" y="4652250"/>
            <a:ext cx="7038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This reduced a total of 6 columns!!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313450" y="154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Cleaning: Handling Missing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Missing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313438" y="1150025"/>
            <a:ext cx="70389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Next we impute the missing values first by using median.</a:t>
            </a:r>
            <a:endParaRPr sz="1800"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313" y="1595775"/>
            <a:ext cx="7418901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451" y="2571750"/>
            <a:ext cx="7482649" cy="230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1345325" y="2044200"/>
            <a:ext cx="71178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No more missing values!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Extraction: Extracting useful information from timestamp</a:t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1297500" y="3048000"/>
            <a:ext cx="7038900" cy="17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We extract year-month </a:t>
            </a:r>
            <a:r>
              <a:rPr lang="en" sz="1800">
                <a:solidFill>
                  <a:srgbClr val="FFFFFF"/>
                </a:solidFill>
              </a:rPr>
              <a:t> from the timestamp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We also extract year, month, and day from the timestamp to gather useful information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934150"/>
            <a:ext cx="7220198" cy="9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1318250" y="51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Extraction: Extracting useful information from timestamp</a:t>
            </a:r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696" y="3115099"/>
            <a:ext cx="3160616" cy="196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525" y="1052201"/>
            <a:ext cx="3160625" cy="201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250" y="1090900"/>
            <a:ext cx="3160624" cy="19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373325" y="3691700"/>
            <a:ext cx="22917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From February 2013 the price has been linearly increasing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297500" y="165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Analysis with respect to timestamp</a:t>
            </a:r>
            <a:endParaRPr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25" y="1079725"/>
            <a:ext cx="6205148" cy="375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684425" y="1721425"/>
            <a:ext cx="21465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are three types comparisons: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Year wise price, Yearly Price and finally monthly price.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1297500" y="134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important variables to look at:</a:t>
            </a:r>
            <a:endParaRPr/>
          </a:p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1297500" y="622200"/>
            <a:ext cx="7195800" cy="44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Some important variables of the dataset and their description from the data dictionary are listed below: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floor - for apartments, floor of the building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max_floor - number of floors in the building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build_year - year built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full_sq - total area in square meters, including loggias, balconies and other non-residential areas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life_sq - living area in square meters, excluding loggias, balconies and other non-residential areas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state - apartment condition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kitch_sq: kitchen area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</a:t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100" y="1401100"/>
            <a:ext cx="2924324" cy="21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100" y="1401100"/>
            <a:ext cx="2831001" cy="21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75" y="1401100"/>
            <a:ext cx="2924326" cy="21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/>
        </p:nvSpPr>
        <p:spPr>
          <a:xfrm>
            <a:off x="819225" y="3909475"/>
            <a:ext cx="7393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Observations: The price seems to be constant until floor 18, after floor 18 there has been a significant increase in price and it seems that floors 33 has the highest price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Floor</a:t>
            </a:r>
            <a:endParaRPr/>
          </a:p>
        </p:txBody>
      </p:sp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1187350" y="4076825"/>
            <a:ext cx="7038900" cy="2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Observations:  The price varying a lot but it is significantly high when the max floors of the building are from 47 floors to 57 floors.</a:t>
            </a:r>
            <a:endParaRPr sz="1800"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50" y="1586600"/>
            <a:ext cx="3761950" cy="225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700" y="1586600"/>
            <a:ext cx="3761949" cy="22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Year</a:t>
            </a:r>
            <a:endParaRPr/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50" y="1607325"/>
            <a:ext cx="4210201" cy="293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925" y="1607325"/>
            <a:ext cx="4210202" cy="29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Proposal: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/>
              </a:rPr>
              <a:t>https://www.kaggle.com/c/sberbank-russian-housing-market/overview</a:t>
            </a:r>
            <a:endParaRPr sz="18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Description : This is an extremely rich data set with broad spectrum of  features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Count</a:t>
            </a:r>
            <a:endParaRPr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1297500" y="4345025"/>
            <a:ext cx="70389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Observation: Maximum number of apartments have 2 rooms.</a:t>
            </a:r>
            <a:endParaRPr sz="1800"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b="16431" l="10500" r="26163" t="38401"/>
          <a:stretch/>
        </p:blipFill>
        <p:spPr>
          <a:xfrm>
            <a:off x="2022150" y="1130325"/>
            <a:ext cx="4645728" cy="264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1297500" y="144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Full_sq, Life_sq, Kitch_sq</a:t>
            </a:r>
            <a:endParaRPr/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75" y="893875"/>
            <a:ext cx="2756102" cy="20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200" y="3411723"/>
            <a:ext cx="2756101" cy="16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6900" y="893874"/>
            <a:ext cx="2756101" cy="20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5000" y="893875"/>
            <a:ext cx="2756101" cy="20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/>
          <p:nvPr/>
        </p:nvSpPr>
        <p:spPr>
          <a:xfrm>
            <a:off x="1099225" y="2955450"/>
            <a:ext cx="891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Full_sq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3"/>
          <p:cNvSpPr txBox="1"/>
          <p:nvPr/>
        </p:nvSpPr>
        <p:spPr>
          <a:xfrm>
            <a:off x="4126050" y="2955449"/>
            <a:ext cx="891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Life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_sq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7244250" y="2955450"/>
            <a:ext cx="1092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Kitch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_sq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</a:t>
            </a:r>
            <a:endParaRPr/>
          </a:p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1297500" y="3950950"/>
            <a:ext cx="7038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Observations: After state 2 there has only been an increase in price for state 3 and state 4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25" y="1452412"/>
            <a:ext cx="3779726" cy="235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075" y="1460250"/>
            <a:ext cx="3779726" cy="23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between these important features:</a:t>
            </a:r>
            <a:endParaRPr/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925" y="1307850"/>
            <a:ext cx="7523049" cy="348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Creation and Model Evaluation</a:t>
            </a:r>
            <a:endParaRPr/>
          </a:p>
        </p:txBody>
      </p:sp>
      <p:sp>
        <p:nvSpPr>
          <p:cNvPr id="311" name="Google Shape;311;p36"/>
          <p:cNvSpPr txBox="1"/>
          <p:nvPr>
            <p:ph idx="1" type="body"/>
          </p:nvPr>
        </p:nvSpPr>
        <p:spPr>
          <a:xfrm>
            <a:off x="1442700" y="14949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We are going to look at three types of regression models: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Linear Regression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Decision Tree Regressor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Random Forest Regressor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the data into train and test</a:t>
            </a:r>
            <a:endParaRPr/>
          </a:p>
        </p:txBody>
      </p:sp>
      <p:sp>
        <p:nvSpPr>
          <p:cNvPr id="317" name="Google Shape;317;p37"/>
          <p:cNvSpPr txBox="1"/>
          <p:nvPr>
            <p:ph idx="1" type="body"/>
          </p:nvPr>
        </p:nvSpPr>
        <p:spPr>
          <a:xfrm>
            <a:off x="1370100" y="1307850"/>
            <a:ext cx="70389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We have performed a 80:20 train-test split on the dataset.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18" name="Google Shape;3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850" y="2630475"/>
            <a:ext cx="7663403" cy="11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324" name="Google Shape;324;p38"/>
          <p:cNvPicPr preferRelativeResize="0"/>
          <p:nvPr/>
        </p:nvPicPr>
        <p:blipFill rotWithShape="1">
          <a:blip r:embed="rId3">
            <a:alphaModFix/>
          </a:blip>
          <a:srcRect b="15983" l="0" r="0" t="-9563"/>
          <a:stretch/>
        </p:blipFill>
        <p:spPr>
          <a:xfrm>
            <a:off x="1519300" y="1058975"/>
            <a:ext cx="6595302" cy="2435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/>
        </p:nvSpPr>
        <p:spPr>
          <a:xfrm>
            <a:off x="2348850" y="3982075"/>
            <a:ext cx="4936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error in linear regression is: 0.467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error in linear regression is: 0.664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the Regression Line for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40" y="1448175"/>
            <a:ext cx="5063426" cy="31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Metrics: Linear Regression</a:t>
            </a:r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3">
            <a:alphaModFix/>
          </a:blip>
          <a:srcRect b="23001" l="7954" r="5957" t="34707"/>
          <a:stretch/>
        </p:blipFill>
        <p:spPr>
          <a:xfrm>
            <a:off x="1346250" y="1389575"/>
            <a:ext cx="6721126" cy="291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Regressor</a:t>
            </a:r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750" y="1089238"/>
            <a:ext cx="7217500" cy="29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 txBox="1"/>
          <p:nvPr/>
        </p:nvSpPr>
        <p:spPr>
          <a:xfrm>
            <a:off x="2348850" y="4189475"/>
            <a:ext cx="5459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error in Decision Tree 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Regressor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is: 0.506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error in Decision Tree 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Regressor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is: 0.502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r>
              <a:rPr lang="en"/>
              <a:t> Statement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113400" y="1307850"/>
            <a:ext cx="7710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The company has tasked us with developing algorithms which use a broad spectrum of features to predict realty prices. We can rely on only a rich dataset that includes housing data and macroeconomic patterns. An accurate forecasting model will allow your company to provide more certainty to their customers in an uncertain economy.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the Regression Line for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Regressor</a:t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949" y="1486550"/>
            <a:ext cx="5352000" cy="33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Metrics: Decision Tree Regressor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675" y="1598200"/>
            <a:ext cx="7280550" cy="267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1297500" y="279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r>
              <a:rPr lang="en"/>
              <a:t> Regressor</a:t>
            </a:r>
            <a:endParaRPr/>
          </a:p>
        </p:txBody>
      </p:sp>
      <p:pic>
        <p:nvPicPr>
          <p:cNvPr id="362" name="Google Shape;362;p44"/>
          <p:cNvPicPr preferRelativeResize="0"/>
          <p:nvPr/>
        </p:nvPicPr>
        <p:blipFill rotWithShape="1">
          <a:blip r:embed="rId3">
            <a:alphaModFix/>
          </a:blip>
          <a:srcRect b="2810" l="6699" r="5380" t="21443"/>
          <a:stretch/>
        </p:blipFill>
        <p:spPr>
          <a:xfrm>
            <a:off x="1576963" y="999750"/>
            <a:ext cx="6479974" cy="335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4"/>
          <p:cNvSpPr txBox="1"/>
          <p:nvPr/>
        </p:nvSpPr>
        <p:spPr>
          <a:xfrm>
            <a:off x="2265875" y="4355375"/>
            <a:ext cx="5459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error in Random Forest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Regressor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is: 0.437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error in Random Forest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Regressor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is: 0.437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the Regression Line for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 Regressor</a:t>
            </a:r>
            <a:endParaRPr/>
          </a:p>
        </p:txBody>
      </p:sp>
      <p:pic>
        <p:nvPicPr>
          <p:cNvPr id="369" name="Google Shape;3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375" y="1422850"/>
            <a:ext cx="5127150" cy="34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Metrics: </a:t>
            </a:r>
            <a:r>
              <a:rPr lang="en"/>
              <a:t>Random Forest </a:t>
            </a:r>
            <a:r>
              <a:rPr lang="en"/>
              <a:t> Regressor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900" y="1814750"/>
            <a:ext cx="7694098" cy="25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81" name="Google Shape;381;p47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r2-score keeps getting better from Linear Regression to Decision Tree Regressor to Random Forest Regressor.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tells us for this dataset Random Forest performed better than the other two models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Also from the regression line plot we can see that data fits slightly better on Random forest than decision tree and linear regression model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387" name="Google Shape;387;p48"/>
          <p:cNvSpPr txBox="1"/>
          <p:nvPr>
            <p:ph idx="1" type="body"/>
          </p:nvPr>
        </p:nvSpPr>
        <p:spPr>
          <a:xfrm>
            <a:off x="1297500" y="4158350"/>
            <a:ext cx="70389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Observations: Here we can see that full_sq has the highest importance in determining price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750" y="1307838"/>
            <a:ext cx="3961325" cy="23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 rotWithShape="1">
          <a:blip r:embed="rId4">
            <a:alphaModFix/>
          </a:blip>
          <a:srcRect b="0" l="0" r="27646" t="0"/>
          <a:stretch/>
        </p:blipFill>
        <p:spPr>
          <a:xfrm>
            <a:off x="186625" y="1511175"/>
            <a:ext cx="4842803" cy="19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1297500" y="145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95" name="Google Shape;395;p49"/>
          <p:cNvSpPr txBox="1"/>
          <p:nvPr>
            <p:ph idx="1" type="body"/>
          </p:nvPr>
        </p:nvSpPr>
        <p:spPr>
          <a:xfrm>
            <a:off x="1297500" y="685800"/>
            <a:ext cx="7038900" cy="3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I</a:t>
            </a:r>
            <a:r>
              <a:rPr lang="en" sz="1800"/>
              <a:t> corrected some data quality issues.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I made proper analysis on important features of the data.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I performed feature extraction using timestamp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I can rank the three models as follows: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Random Forest &gt; Decision Tree &gt; Linear Regression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Also important features in </a:t>
            </a:r>
            <a:r>
              <a:rPr lang="en" sz="1800"/>
              <a:t>determining</a:t>
            </a:r>
            <a:r>
              <a:rPr lang="en" sz="1800"/>
              <a:t> the prices are: 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Full_sq &gt; Life_sq &gt; num_room  &gt; build year &gt; max floor &gt; state  etc.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We also performed an outlier analysis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01" name="Google Shape;401;p50"/>
          <p:cNvSpPr txBox="1"/>
          <p:nvPr>
            <p:ph idx="1" type="body"/>
          </p:nvPr>
        </p:nvSpPr>
        <p:spPr>
          <a:xfrm>
            <a:off x="1297500" y="1080650"/>
            <a:ext cx="70389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Introduction to data mining book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 u="sng">
                <a:solidFill>
                  <a:srgbClr val="FFFFFF"/>
                </a:solidFill>
                <a:hlinkClick r:id="rId3"/>
              </a:rPr>
              <a:t>https://pandas.pydata.org/pandas-docs/version/0.25/</a:t>
            </a:r>
            <a:endParaRPr sz="1800" u="sng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 u="sng">
                <a:solidFill>
                  <a:srgbClr val="FFFFFF"/>
                </a:solidFill>
                <a:hlinkClick r:id="rId4"/>
              </a:rPr>
              <a:t>https://docs.scipy.org/doc/</a:t>
            </a:r>
            <a:endParaRPr sz="1800" u="sng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 u="sng">
                <a:solidFill>
                  <a:srgbClr val="FFFFFF"/>
                </a:solidFill>
                <a:hlinkClick r:id="rId5"/>
              </a:rPr>
              <a:t>https://towardsdatascience.com/</a:t>
            </a:r>
            <a:endParaRPr sz="1800" u="sng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 u="sng">
                <a:solidFill>
                  <a:srgbClr val="FFFFFF"/>
                </a:solidFill>
                <a:hlinkClick r:id="rId6"/>
              </a:rPr>
              <a:t>https://intellipaat.com/blog/roc-curve-in-machine-learning/</a:t>
            </a:r>
            <a:endParaRPr sz="1800" u="sng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 u="sng">
                <a:solidFill>
                  <a:srgbClr val="FFFFFF"/>
                </a:solidFill>
                <a:hlinkClick r:id="rId7"/>
              </a:rPr>
              <a:t>https://www.kaggle.com/c/sberbank-russian-housing-market/</a:t>
            </a:r>
            <a:endParaRPr sz="1800" u="sng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 u="sng">
                <a:solidFill>
                  <a:srgbClr val="FFFFFF"/>
                </a:solidFill>
                <a:hlinkClick r:id="rId8"/>
              </a:rPr>
              <a:t>https://scikit-learn.org/</a:t>
            </a:r>
            <a:endParaRPr sz="18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Performed: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964800"/>
            <a:ext cx="7038900" cy="25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Data analysis 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Data cleaning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Outlier Analysis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Feature Engineering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Model Creation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Model Evaluation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Hyperparameter Tuning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 txBox="1"/>
          <p:nvPr>
            <p:ph type="title"/>
          </p:nvPr>
        </p:nvSpPr>
        <p:spPr>
          <a:xfrm>
            <a:off x="1211400" y="4134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 Used: Regression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052550" y="172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the Data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052550" y="777750"/>
            <a:ext cx="7640700" cy="4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There were two types of file: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train.csv:  Input </a:t>
            </a:r>
            <a:r>
              <a:rPr lang="en" sz="1800"/>
              <a:t>collection of features about each property's surrounding neighbourhood, and some features that are constant across each sub area (known as a Raion).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Macro.csv: Input </a:t>
            </a:r>
            <a:r>
              <a:rPr lang="en" sz="1800"/>
              <a:t>set of macroeconomic indicators, one for each date.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After doing a simple pd.read command from pandas to read the .csv files, I have merged these two files into a single file on ‘timestamp’ as follows:</a:t>
            </a:r>
            <a:endParaRPr sz="180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00" y="3713450"/>
            <a:ext cx="8656877" cy="13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data was provided?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05255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The data consisted of 391 columns of features and 30,471 rows !!!</a:t>
            </a:r>
            <a:endParaRPr sz="1800"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000" y="1781475"/>
            <a:ext cx="5914976" cy="323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375775" y="2162363"/>
            <a:ext cx="25191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were 4 different  Data Types  namely: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Integer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Float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Object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Date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was provided?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56675" y="3702125"/>
            <a:ext cx="70389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Here we can see that the number of columns reduced, this happened because describe was only for numerical continuous data and doesn't include the non-numerical data.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675" y="1113425"/>
            <a:ext cx="6913077" cy="23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269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 the target variable: Price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4087400"/>
            <a:ext cx="70389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In pricing dataset we can see that there is a lot of skewness in the target variable and taking logarithm can give a good normal distribution</a:t>
            </a:r>
            <a:endParaRPr sz="1800"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25" y="1474875"/>
            <a:ext cx="3776054" cy="252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979" y="1474875"/>
            <a:ext cx="4188408" cy="252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142975" y="160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 the target variable: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20" y="1307859"/>
            <a:ext cx="4035118" cy="298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75" y="1307850"/>
            <a:ext cx="4035125" cy="29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723725" y="4523300"/>
            <a:ext cx="7877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Similarly here we can see  there is a lot of skewness in the dataset.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